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3300" y="-13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627F-0F14-407F-818A-69A9DCDBE0E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55F39-5B63-4CB7-887C-C97FE841B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141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627F-0F14-407F-818A-69A9DCDBE0E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55F39-5B63-4CB7-887C-C97FE841B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57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627F-0F14-407F-818A-69A9DCDBE0E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55F39-5B63-4CB7-887C-C97FE841B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51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627F-0F14-407F-818A-69A9DCDBE0E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55F39-5B63-4CB7-887C-C97FE841B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24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627F-0F14-407F-818A-69A9DCDBE0E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55F39-5B63-4CB7-887C-C97FE841B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98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627F-0F14-407F-818A-69A9DCDBE0E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55F39-5B63-4CB7-887C-C97FE841B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431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627F-0F14-407F-818A-69A9DCDBE0E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55F39-5B63-4CB7-887C-C97FE841B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363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627F-0F14-407F-818A-69A9DCDBE0E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55F39-5B63-4CB7-887C-C97FE841B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58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627F-0F14-407F-818A-69A9DCDBE0E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55F39-5B63-4CB7-887C-C97FE841B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51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627F-0F14-407F-818A-69A9DCDBE0E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55F39-5B63-4CB7-887C-C97FE841B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260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627F-0F14-407F-818A-69A9DCDBE0E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55F39-5B63-4CB7-887C-C97FE841B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61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7627F-0F14-407F-818A-69A9DCDBE0E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55F39-5B63-4CB7-887C-C97FE841B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92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919" y="2132856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800" b="1" dirty="0" smtClean="0">
                <a:effectLst/>
              </a:rPr>
              <a:t>Segmentation vs Detection vs Classification in Computer Vision: A Comparative Analysis</a:t>
            </a:r>
            <a:endParaRPr lang="en-IN" sz="4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9285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66" y="1556792"/>
            <a:ext cx="9144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Popular </a:t>
            </a:r>
            <a:r>
              <a:rPr lang="en-US" sz="2800" b="1" dirty="0" smtClean="0"/>
              <a:t>classification architectures include </a:t>
            </a:r>
            <a:r>
              <a:rPr lang="en-US" sz="2800" b="1" dirty="0" err="1" smtClean="0"/>
              <a:t>AlexNet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VGGNet</a:t>
            </a:r>
            <a:r>
              <a:rPr lang="en-US" sz="2800" b="1" dirty="0" smtClean="0"/>
              <a:t>, and </a:t>
            </a:r>
            <a:r>
              <a:rPr lang="en-US" sz="2800" b="1" dirty="0" err="1" smtClean="0"/>
              <a:t>ResNet</a:t>
            </a:r>
            <a:r>
              <a:rPr lang="en-US" sz="2800" dirty="0" smtClean="0"/>
              <a:t>. </a:t>
            </a:r>
            <a:r>
              <a:rPr lang="en-US" sz="2800" b="1" dirty="0" smtClean="0"/>
              <a:t>Transfer learning and </a:t>
            </a:r>
            <a:r>
              <a:rPr lang="en-US" sz="2800" b="1" dirty="0" err="1" smtClean="0"/>
              <a:t>pretrained</a:t>
            </a:r>
            <a:r>
              <a:rPr lang="en-US" sz="2800" b="1" dirty="0" smtClean="0"/>
              <a:t> models leverage knowledge from large-scale datasets to solve specific classification tasks with limited labeled data</a:t>
            </a:r>
            <a:r>
              <a:rPr lang="en-US" sz="2800" dirty="0" smtClean="0"/>
              <a:t>.</a:t>
            </a:r>
          </a:p>
          <a:p>
            <a:pPr algn="just"/>
            <a:endParaRPr lang="en-US" sz="2800" dirty="0"/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Classification finds </a:t>
            </a:r>
            <a:r>
              <a:rPr lang="en-US" sz="2800" b="1" dirty="0" smtClean="0"/>
              <a:t>applications in tasks like image tagging and labeling</a:t>
            </a:r>
            <a:r>
              <a:rPr lang="en-US" sz="2800" dirty="0" smtClean="0"/>
              <a:t>, </a:t>
            </a:r>
            <a:r>
              <a:rPr lang="en-US" sz="2800" b="1" dirty="0" smtClean="0"/>
              <a:t>face recognition for identifying individuals from facial images, and disease diagnosis in medical imaging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348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60648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Comparative Analysis and Use Cases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0" y="1412776"/>
            <a:ext cx="9144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Segmentation vs Detection: 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 smtClean="0"/>
              <a:t>When to Choose Each Segmentation </a:t>
            </a:r>
            <a:r>
              <a:rPr lang="en-US" sz="2800" b="1" dirty="0" smtClean="0"/>
              <a:t>excels in providing fine-grained information about object boundaries and regions</a:t>
            </a:r>
            <a:r>
              <a:rPr lang="en-US" sz="2800" dirty="0" smtClean="0"/>
              <a:t>. It is </a:t>
            </a:r>
            <a:r>
              <a:rPr lang="en-US" sz="2800" b="1" dirty="0" smtClean="0"/>
              <a:t>ideal for tasks like medical image analysis, manufacturing defect detection, and robotics object localization</a:t>
            </a:r>
            <a:r>
              <a:rPr lang="en-US" sz="2800" dirty="0" smtClean="0"/>
              <a:t>. 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 smtClean="0"/>
              <a:t>Detection, on the other hand, </a:t>
            </a:r>
            <a:r>
              <a:rPr lang="en-US" sz="2800" b="1" dirty="0" smtClean="0"/>
              <a:t>is suitable for identifying specific objects and their locations, making it prevalent in video surveillance, agriculture for crop monitoring, and retail analytics</a:t>
            </a:r>
            <a:r>
              <a:rPr lang="en-US" sz="2800" dirty="0" smtClean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624523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Classification vs. Object ..."/>
          <p:cNvSpPr>
            <a:spLocks noChangeAspect="1" noChangeArrowheads="1"/>
          </p:cNvSpPr>
          <p:nvPr/>
        </p:nvSpPr>
        <p:spPr bwMode="auto">
          <a:xfrm>
            <a:off x="155575" y="-792163"/>
            <a:ext cx="2752725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44" y="1052736"/>
            <a:ext cx="7654367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866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10" y="908720"/>
            <a:ext cx="91440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Detection vs Classification: 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 smtClean="0"/>
              <a:t>Differentiating Factors </a:t>
            </a:r>
            <a:r>
              <a:rPr lang="en-US" sz="2800" b="1" dirty="0" smtClean="0"/>
              <a:t>Detection provides not only class labels but also precise object locations through bounding boxes</a:t>
            </a:r>
            <a:r>
              <a:rPr lang="en-US" sz="2800" dirty="0" smtClean="0"/>
              <a:t>. It </a:t>
            </a:r>
            <a:r>
              <a:rPr lang="en-US" sz="2800" b="1" dirty="0" smtClean="0"/>
              <a:t>enables contextual understanding and interaction with the environment</a:t>
            </a:r>
            <a:r>
              <a:rPr lang="en-US" sz="2800" dirty="0" smtClean="0"/>
              <a:t>. 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 smtClean="0"/>
              <a:t>Classification, in </a:t>
            </a:r>
            <a:r>
              <a:rPr lang="en-US" sz="2800" b="1" dirty="0" smtClean="0"/>
              <a:t>contrast, focuses on assigning labels to images or regions</a:t>
            </a:r>
            <a:r>
              <a:rPr lang="en-US" sz="2800" dirty="0" smtClean="0"/>
              <a:t>. It is faster and more suitable for scenarios where fine-grained information is not necessary. Detection </a:t>
            </a:r>
            <a:r>
              <a:rPr lang="en-US" sz="2800" b="1" dirty="0" smtClean="0"/>
              <a:t>is preferred in augmented reality for real-time interaction with objects</a:t>
            </a:r>
            <a:r>
              <a:rPr lang="en-US" sz="2800" dirty="0" smtClean="0"/>
              <a:t>, while </a:t>
            </a:r>
            <a:r>
              <a:rPr lang="en-US" sz="2800" b="1" dirty="0" smtClean="0"/>
              <a:t>classification excels in tasks like image tagging and labeling</a:t>
            </a:r>
            <a:r>
              <a:rPr lang="en-US" sz="2800" dirty="0" smtClean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115386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7878984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7594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96752"/>
            <a:ext cx="9144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Combined Approaches: 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 smtClean="0"/>
              <a:t>Fusion of </a:t>
            </a:r>
            <a:r>
              <a:rPr lang="en-US" sz="2800" b="1" dirty="0" smtClean="0"/>
              <a:t>Segmentation, Detection, and Classification</a:t>
            </a:r>
            <a:r>
              <a:rPr lang="en-US" sz="2800" dirty="0" smtClean="0"/>
              <a:t> In advanced computer vision applications</a:t>
            </a:r>
            <a:r>
              <a:rPr lang="en-US" sz="2800" b="1" dirty="0" smtClean="0"/>
              <a:t>, a combination of segmentation, detection, and classification achieves higher accuracy and richer insights</a:t>
            </a:r>
            <a:r>
              <a:rPr lang="en-US" sz="2800" dirty="0" smtClean="0"/>
              <a:t>. By fusing the outputs, machines leverage the strengths of each approach. 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 smtClean="0"/>
              <a:t>For example, in </a:t>
            </a:r>
            <a:r>
              <a:rPr lang="en-US" sz="2800" b="1" dirty="0" smtClean="0"/>
              <a:t>autonomous driving, segmentation identifies drivable areas and objects, detection identifies specific objects like pedestrians and vehicles, and classification assigns labels for further understanding.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128649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343714" cy="4697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060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85725"/>
            <a:ext cx="7600950" cy="668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8544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064" y="0"/>
            <a:ext cx="91440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 smtClean="0"/>
              <a:t>What is Feature Extraction?</a:t>
            </a:r>
          </a:p>
          <a:p>
            <a:pPr algn="just"/>
            <a:r>
              <a:rPr lang="en-US" sz="2800" dirty="0" smtClean="0"/>
              <a:t>Feature extraction is a process used in machine learning to </a:t>
            </a:r>
            <a:r>
              <a:rPr lang="en-US" sz="2800" b="1" dirty="0" smtClean="0"/>
              <a:t>reduce the number of resources needed for processing without losing important or relevant information</a:t>
            </a:r>
            <a:r>
              <a:rPr lang="en-US" sz="2800" dirty="0" smtClean="0"/>
              <a:t>. Feature extraction </a:t>
            </a:r>
            <a:r>
              <a:rPr lang="en-US" sz="2800" b="1" dirty="0" smtClean="0"/>
              <a:t>helps in the reduction of the dimensionality of data which is needed to process the data effectively</a:t>
            </a:r>
            <a:r>
              <a:rPr lang="en-US" sz="2800" dirty="0" smtClean="0"/>
              <a:t>. In other words, </a:t>
            </a:r>
            <a:r>
              <a:rPr lang="en-US" sz="2800" b="1" dirty="0" smtClean="0"/>
              <a:t>feature extraction involves creating new features that still capture the essential information from the original data but in a more efficient way</a:t>
            </a:r>
            <a:r>
              <a:rPr lang="en-US" sz="2800" dirty="0" smtClean="0"/>
              <a:t>.</a:t>
            </a:r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When dealing with large datasets, especially in domains like image processing, natural language processing, or signal processing, </a:t>
            </a:r>
            <a:r>
              <a:rPr lang="en-US" sz="2800" b="1" dirty="0" smtClean="0"/>
              <a:t>it's common to have data with numerous features, many of which may be irrelevant or redundant. </a:t>
            </a:r>
            <a:r>
              <a:rPr lang="en-US" sz="2800" dirty="0" smtClean="0"/>
              <a:t>Feature extraction </a:t>
            </a:r>
            <a:r>
              <a:rPr lang="en-US" sz="2800" b="1" dirty="0" smtClean="0"/>
              <a:t>allows for the simplification of the data which helps algorithms to run faster and more effectively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7002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8486658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617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prod.website-files.com/60d1a7f6aeb33c5c595468b4/6474c14ca83086b5a2b77295_0bcb83c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6633"/>
            <a:ext cx="6696743" cy="669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6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184708"/>
            <a:ext cx="91276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800" dirty="0" smtClean="0"/>
              <a:t>Data reduction aims to </a:t>
            </a:r>
            <a:r>
              <a:rPr lang="en-IN" sz="2800" b="1" dirty="0" smtClean="0"/>
              <a:t>reduce redundancy in digital images thus saving crucial storage space and processing time</a:t>
            </a:r>
            <a:r>
              <a:rPr lang="en-IN" sz="2800" dirty="0" smtClean="0"/>
              <a:t>. Usually </a:t>
            </a:r>
            <a:r>
              <a:rPr lang="en-IN" sz="2800" b="1" dirty="0" smtClean="0"/>
              <a:t>dubbed as image compression, data reduction techniques find applications in multimedia, communications, remote sensing, and digital image databases</a:t>
            </a:r>
            <a:r>
              <a:rPr lang="en-IN" sz="2800" dirty="0" smtClean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1925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14636"/>
            <a:ext cx="8548378" cy="478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972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684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 illustrating difference between image classification, object detection, and segm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8064894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685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551837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Computer vision is a vital component of today's technological landscape, enabling machines to perceive and comprehend the visual world. Within computer vision, </a:t>
            </a:r>
            <a:r>
              <a:rPr lang="en-US" sz="2800" b="1" dirty="0" smtClean="0"/>
              <a:t>three key tasks stand out: segmentation, detection, and classification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993905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282" y="332656"/>
            <a:ext cx="9146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/>
              <a:t>Understanding Segmentation</a:t>
            </a:r>
            <a:endParaRPr lang="en-IN" sz="3200" b="1" dirty="0"/>
          </a:p>
        </p:txBody>
      </p:sp>
      <p:sp>
        <p:nvSpPr>
          <p:cNvPr id="3" name="Rectangle 2"/>
          <p:cNvSpPr/>
          <p:nvPr/>
        </p:nvSpPr>
        <p:spPr>
          <a:xfrm>
            <a:off x="0" y="1443841"/>
            <a:ext cx="9144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Segmentation is the process of </a:t>
            </a:r>
            <a:r>
              <a:rPr lang="en-US" sz="2800" b="1" dirty="0" smtClean="0"/>
              <a:t>partitioning an image or video into meaningful regions to identify and differentiate objects or regions of interest</a:t>
            </a:r>
            <a:r>
              <a:rPr lang="en-US" sz="2800" dirty="0" smtClean="0"/>
              <a:t>. It serves objectives such as understanding </a:t>
            </a:r>
            <a:r>
              <a:rPr lang="en-US" sz="2800" b="1" dirty="0" smtClean="0"/>
              <a:t>object boundaries, extracting fine-grained information, and enabling further analysis</a:t>
            </a:r>
            <a:r>
              <a:rPr lang="en-US" sz="2800" dirty="0" smtClean="0"/>
              <a:t>.</a:t>
            </a:r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Segmentation techniques include </a:t>
            </a:r>
            <a:r>
              <a:rPr lang="en-US" sz="2800" b="1" dirty="0" smtClean="0"/>
              <a:t>semantic segmentation</a:t>
            </a:r>
            <a:r>
              <a:rPr lang="en-US" sz="2800" dirty="0" smtClean="0"/>
              <a:t>, which assigns class labels to each pixel, and </a:t>
            </a:r>
            <a:r>
              <a:rPr lang="en-US" sz="2800" b="1" dirty="0" smtClean="0"/>
              <a:t>instance segmentatio</a:t>
            </a:r>
            <a:r>
              <a:rPr lang="en-US" sz="2800" dirty="0" smtClean="0"/>
              <a:t>n, which identifies individual instances of objects. </a:t>
            </a:r>
            <a:r>
              <a:rPr lang="en-US" sz="2800" b="1" dirty="0" smtClean="0"/>
              <a:t>Panoptic segmentation combines semantic and instance segmentation</a:t>
            </a:r>
            <a:r>
              <a:rPr lang="en-US" sz="2800" dirty="0" smtClean="0"/>
              <a:t>, labeling all pixels while distinguishing different instances.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471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04664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/>
              <a:t>Exploring Object Detection</a:t>
            </a:r>
            <a:endParaRPr lang="en-IN" sz="3200" b="1" dirty="0"/>
          </a:p>
        </p:txBody>
      </p:sp>
      <p:pic>
        <p:nvPicPr>
          <p:cNvPr id="3074" name="Picture 2" descr="https://cdn.prod.website-files.com/60d1a7f6aeb33c5c595468b4/6474c14c1f9ce1b060d4179b_35db971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06" y="1484784"/>
            <a:ext cx="9214518" cy="537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039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742" y="1484784"/>
            <a:ext cx="9144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Object detection involves </a:t>
            </a:r>
            <a:r>
              <a:rPr lang="en-US" sz="2800" b="1" dirty="0" smtClean="0"/>
              <a:t>localizing and classifying objects within an image or video</a:t>
            </a:r>
            <a:r>
              <a:rPr lang="en-US" sz="2800" dirty="0" smtClean="0"/>
              <a:t>. It aims to identify specific objects of interest and provide their </a:t>
            </a:r>
            <a:r>
              <a:rPr lang="en-US" sz="2800" b="1" dirty="0" smtClean="0"/>
              <a:t>bounding boxes, crucial for tasks like object tracking and scene understanding</a:t>
            </a:r>
            <a:r>
              <a:rPr lang="en-US" sz="2800" dirty="0" smtClean="0"/>
              <a:t>.</a:t>
            </a:r>
          </a:p>
          <a:p>
            <a:pPr algn="just"/>
            <a:endParaRPr lang="en-US" sz="2800" dirty="0"/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Object detection comprises key components such as </a:t>
            </a:r>
            <a:r>
              <a:rPr lang="en-US" sz="2800" b="1" dirty="0" smtClean="0"/>
              <a:t>Region Proposal Networks (RPNs)</a:t>
            </a:r>
            <a:r>
              <a:rPr lang="en-US" sz="2800" dirty="0" smtClean="0"/>
              <a:t> for generating potential object proposals, </a:t>
            </a:r>
            <a:r>
              <a:rPr lang="en-US" sz="2800" b="1" dirty="0" smtClean="0"/>
              <a:t>feature extraction networks</a:t>
            </a:r>
            <a:r>
              <a:rPr lang="en-US" sz="2800" dirty="0" smtClean="0"/>
              <a:t> for analyzing proposals, and </a:t>
            </a:r>
            <a:r>
              <a:rPr lang="en-US" sz="2800" b="1" dirty="0" smtClean="0"/>
              <a:t>object classification networks</a:t>
            </a:r>
            <a:r>
              <a:rPr lang="en-US" sz="2800" dirty="0" smtClean="0"/>
              <a:t> for assigning class labels.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813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68760"/>
            <a:ext cx="9144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Popular object detection algorithms include </a:t>
            </a:r>
            <a:r>
              <a:rPr lang="en-US" sz="2800" b="1" dirty="0" smtClean="0"/>
              <a:t>Faster R-CNN, YOLO (You Only Look Once)</a:t>
            </a:r>
            <a:r>
              <a:rPr lang="en-US" sz="2800" dirty="0" smtClean="0"/>
              <a:t>, and </a:t>
            </a:r>
            <a:r>
              <a:rPr lang="en-US" sz="2800" b="1" dirty="0" smtClean="0"/>
              <a:t>SSD (Single Shot </a:t>
            </a:r>
            <a:r>
              <a:rPr lang="en-US" sz="2800" b="1" dirty="0" err="1" smtClean="0"/>
              <a:t>MultiBox</a:t>
            </a:r>
            <a:r>
              <a:rPr lang="en-US" sz="2800" b="1" dirty="0" smtClean="0"/>
              <a:t> Detector)</a:t>
            </a:r>
            <a:r>
              <a:rPr lang="en-US" sz="2800" dirty="0" smtClean="0"/>
              <a:t>. These algorithms differ in terms of </a:t>
            </a:r>
            <a:r>
              <a:rPr lang="en-US" sz="2800" b="1" dirty="0" smtClean="0"/>
              <a:t>speed, accuracy, and trade-offs, catering to specific application requirements.</a:t>
            </a:r>
          </a:p>
          <a:p>
            <a:pPr algn="r"/>
            <a:endParaRPr lang="en-US" sz="2800" dirty="0"/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Object detection finds applications in various fields, including video surveillance for </a:t>
            </a:r>
            <a:r>
              <a:rPr lang="en-US" sz="2800" b="1" dirty="0" smtClean="0"/>
              <a:t>identifying and tracking individuals </a:t>
            </a:r>
            <a:r>
              <a:rPr lang="en-US" sz="2800" dirty="0" smtClean="0"/>
              <a:t>or </a:t>
            </a:r>
            <a:r>
              <a:rPr lang="en-US" sz="2800" b="1" dirty="0" smtClean="0"/>
              <a:t>objects, agriculture for crop monitoring and pest detection</a:t>
            </a:r>
            <a:r>
              <a:rPr lang="en-US" sz="2800" dirty="0" smtClean="0"/>
              <a:t>, and retail analytics for customer behavior analysis.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1572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7806" y="260648"/>
            <a:ext cx="91718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/>
              <a:t>Deep Dive into Classification</a:t>
            </a:r>
            <a:endParaRPr lang="en-IN" sz="3200" b="1" dirty="0"/>
          </a:p>
        </p:txBody>
      </p:sp>
      <p:sp>
        <p:nvSpPr>
          <p:cNvPr id="3" name="Rectangle 2"/>
          <p:cNvSpPr/>
          <p:nvPr/>
        </p:nvSpPr>
        <p:spPr>
          <a:xfrm>
            <a:off x="5358" y="1412776"/>
            <a:ext cx="913864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Classification </a:t>
            </a:r>
            <a:r>
              <a:rPr lang="en-US" sz="2800" b="1" dirty="0" smtClean="0"/>
              <a:t>involves assigning labels or categories to images or specific regions</a:t>
            </a:r>
            <a:r>
              <a:rPr lang="en-US" sz="2800" dirty="0" smtClean="0"/>
              <a:t>. It provides a </a:t>
            </a:r>
            <a:r>
              <a:rPr lang="en-US" sz="2800" b="1" dirty="0" smtClean="0"/>
              <a:t>holistic understanding of image content and can be approached through traditional or deep learning-based methods</a:t>
            </a:r>
            <a:r>
              <a:rPr lang="en-US" sz="2800" dirty="0" smtClean="0"/>
              <a:t>.</a:t>
            </a:r>
          </a:p>
          <a:p>
            <a:pPr algn="just"/>
            <a:endParaRPr lang="en-US" sz="2800" dirty="0" smtClean="0"/>
          </a:p>
          <a:p>
            <a:pPr algn="just"/>
            <a:r>
              <a:rPr lang="en-US" sz="2800" b="1" dirty="0" smtClean="0"/>
              <a:t>Traditional classification methods utilize handcrafted features and machine learning algorithms</a:t>
            </a:r>
            <a:r>
              <a:rPr lang="en-US" sz="2800" dirty="0" smtClean="0"/>
              <a:t>. However, </a:t>
            </a:r>
            <a:r>
              <a:rPr lang="en-US" sz="2800" b="1" dirty="0" smtClean="0"/>
              <a:t>deep learning techniques, particularly Convolutional Neural Networks (CNNs), have revolutionized image classification,</a:t>
            </a:r>
            <a:r>
              <a:rPr lang="en-US" sz="2800" dirty="0" smtClean="0"/>
              <a:t> achieving remarkable accuracy by </a:t>
            </a:r>
            <a:r>
              <a:rPr lang="en-US" sz="2800" b="1" dirty="0" smtClean="0"/>
              <a:t>automatically learning hierarchical features.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09910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830</Words>
  <Application>Microsoft Office PowerPoint</Application>
  <PresentationFormat>On-screen Show (4:3)</PresentationFormat>
  <Paragraphs>44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23</cp:revision>
  <dcterms:created xsi:type="dcterms:W3CDTF">2024-09-30T02:49:33Z</dcterms:created>
  <dcterms:modified xsi:type="dcterms:W3CDTF">2024-09-30T03:23:21Z</dcterms:modified>
</cp:coreProperties>
</file>